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57" r:id="rId5"/>
    <p:sldId id="260" r:id="rId6"/>
    <p:sldId id="266" r:id="rId7"/>
    <p:sldId id="261" r:id="rId8"/>
    <p:sldId id="267" r:id="rId9"/>
    <p:sldId id="263" r:id="rId10"/>
    <p:sldId id="264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1989"/>
  </p:normalViewPr>
  <p:slideViewPr>
    <p:cSldViewPr snapToGrid="0" snapToObjects="1">
      <p:cViewPr>
        <p:scale>
          <a:sx n="70" d="100"/>
          <a:sy n="70" d="100"/>
        </p:scale>
        <p:origin x="3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C4D62-1F33-2C4C-A109-2B97AB90E5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7D658-AC7A-934B-B833-46869FDD9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3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7D658-AC7A-934B-B833-46869FDD98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212D-6AF3-5C49-AEA9-E39D5489E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3FE69-DBD3-044B-AEE7-1E506701D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37D24-5AAA-074D-B275-210E7DA1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4B3A-B121-D24C-9BDE-85807987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0B7C-9A6F-894E-835F-585299E3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19AC-7AC4-E843-B416-09DA370C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8CFE4-6731-9345-960B-73AD463DB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708BF-A206-D140-82A5-C96B2E04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18B7F-9512-324D-B0B0-9BFA0729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6E92E-BB26-5E41-A1A7-CC52175B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05012-C86A-0943-B6EE-2FB19B901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4133A-0174-EA43-B36B-037335916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3EA1D-242E-A645-AFEB-1ED925DC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85CB8-84C2-E742-BBEB-9E3F324A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63AB7-EE61-A141-8D5B-2AD0499B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0E8F-0E2D-2546-9327-575B2365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DD8C-B397-C843-8B3D-1BFEBE816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F8261-D2C8-234B-968C-1A6466F5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720F7-734F-D940-B188-8A26AC0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37C23-C5C5-0546-9172-ED205EC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0B0C-A25F-254B-AA5E-84679820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034A5-C33C-044F-9EA1-5E8207D85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FBE2-B02E-0944-B03F-D2260B75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C0703-763F-FA4E-B054-6ADEEC90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6614B-AD7F-624F-AB75-CB74BBE1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5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69FB-DB42-CF43-A35C-B3D9BC9D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AB7A6-51CB-204C-AC50-BF2A4EFB0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2A8F7-E5AF-C448-8BDE-71F5EB9C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2E53D-0C46-A34E-ABF0-CE506AC7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AEE34-0087-B245-B6E6-A3A7C306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BD134-722F-E348-96DD-EC7ABC3D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0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28F5-CD62-B243-B89B-947E3D8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E65E3-70D8-2444-A232-9326541ED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CDD22-C47A-664B-B1FA-C68E53AC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F09ED-57EC-7343-8BDB-401E4514E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583FC-6859-664E-B0F2-6AC4F4568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E6BBE-2929-DE40-B80C-7C5E3358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5DAC0-E0DE-FD43-BEC8-43F6DFDF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221A-65B3-9A4E-BAFC-0E0C6D1E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1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141C-BD24-CC46-A1F8-9F4C2CEE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35994-BFCF-3E43-B1EA-95A27E78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16C37-E32C-AF40-961B-5F4E6D3C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1325D-C393-F844-A15A-AA128F79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97C3B-E367-EC4C-96F8-D0080816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DBBF2-764A-7444-A007-A063D3C2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081D7-CEC7-3B44-9844-14B54E6E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9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081E-9E3E-B94B-A8B8-65C4D3D4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D82C-BF0C-8F4E-B107-90EFAB4B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1C5BE-52F9-564C-8DB3-39FDACF09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FEA0F-CDD8-2841-AB7C-98A82183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C6565-032A-EF40-BF8C-32AFC4CB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312DC-F29C-5545-892F-D8405421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6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4F57-71FB-E94C-B7A7-EB297FF9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6DF86-AB7F-4449-9E67-08EA1B48C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F7193-4E80-4847-9037-77DB95D0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CFE72-2436-FF47-8534-0AC752CC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02D52-7095-0C4F-9149-D221451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65904-2EF4-104E-BD43-EA35F39E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6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E4274-2CBB-8844-A120-E6BBB6B6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C630C-0AD7-9745-AB6C-F69E0728D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B41F-8E64-A246-8999-A2083297C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38D3-07E7-B941-8AE4-17D51FB4FEA3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98F2-4BF9-4547-B795-321FFF561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E794-D44C-124E-A8F0-B338A5B79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1F5A8-4964-7A4E-A2AC-5608AFE47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.uiuc.edu/Training/Tutorials/vmd/tutorial-html/node3.html#SECTION00034100000000000000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s.uiuc.edu/Research/vmd/vmd-1.3/ug/node132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.uiuc.edu/Research/vmd/script_library/" TargetMode="External"/><Relationship Id="rId2" Type="http://schemas.openxmlformats.org/officeDocument/2006/relationships/hyperlink" Target="https://www.ks.uiuc.edu/Training/Tutorials/vmd/tutorial-html/node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.ks.uiuc.edu/Training/Tutorials/vmd-imgmv/imgmv/imgmv-tutorial.pdf" TargetMode="External"/><Relationship Id="rId4" Type="http://schemas.openxmlformats.org/officeDocument/2006/relationships/hyperlink" Target="http://vintage.fh.huji.ac.il/~ais/vmd_tutorial/VMD_tcl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9B74-2DEA-C14D-9C3D-E22F31D5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339" y="1915319"/>
            <a:ext cx="5029200" cy="2387600"/>
          </a:xfrm>
        </p:spPr>
        <p:txBody>
          <a:bodyPr/>
          <a:lstStyle/>
          <a:p>
            <a:r>
              <a:rPr lang="en-US" dirty="0"/>
              <a:t>THE VMD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7D058-1C2D-824E-A363-92607825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4" y="734333"/>
            <a:ext cx="5646786" cy="53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7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6960-6E91-704C-BEAD-2001432B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in preset TCL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F8AEA-5F1A-8044-8601-C09200D2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4096"/>
            <a:ext cx="10515600" cy="3122866"/>
          </a:xfrm>
        </p:spPr>
        <p:txBody>
          <a:bodyPr/>
          <a:lstStyle/>
          <a:p>
            <a:r>
              <a:rPr lang="en-US" dirty="0"/>
              <a:t>$ play </a:t>
            </a:r>
            <a:r>
              <a:rPr lang="en-US" dirty="0" err="1"/>
              <a:t>state.tcl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9FED6-CEB2-B241-880B-B0411B77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91" y="2651759"/>
            <a:ext cx="7503647" cy="20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3285B-03A5-0A44-BAB6-47D1DF479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651" y="2370582"/>
            <a:ext cx="5018188" cy="4487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42AF2-8676-6148-AAAD-071DF67E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Videos/Gifs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30F9-3344-E642-847A-5ABF1449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44" y="1852407"/>
            <a:ext cx="4593336" cy="4351338"/>
          </a:xfrm>
        </p:spPr>
        <p:txBody>
          <a:bodyPr/>
          <a:lstStyle/>
          <a:p>
            <a:r>
              <a:rPr lang="en-US" dirty="0"/>
              <a:t>Same concept -&gt; </a:t>
            </a:r>
            <a:r>
              <a:rPr lang="en-US" dirty="0">
                <a:hlinkClick r:id="rId3"/>
              </a:rPr>
              <a:t>https://www.ks.uiuc.edu/Training/Tutorials/vmd/tutorial-html/node3.html#SECTION00034100000000000000</a:t>
            </a:r>
            <a:endParaRPr lang="en-US" dirty="0"/>
          </a:p>
          <a:p>
            <a:r>
              <a:rPr lang="en-US" dirty="0"/>
              <a:t>Extensions/Visualizations/VMD Movie Maker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3630-9060-C647-9038-9418BE04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010" y="138446"/>
            <a:ext cx="4094990" cy="38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00C0-C374-DF4B-9FBE-A8BCC4E9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8AA7-4A5E-A146-A753-21BA3D51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PDB from </a:t>
            </a:r>
            <a:r>
              <a:rPr lang="en-US" dirty="0">
                <a:hlinkClick r:id="rId2"/>
              </a:rPr>
              <a:t>https://www.rcsb.org/</a:t>
            </a:r>
            <a:r>
              <a:rPr lang="en-US" dirty="0"/>
              <a:t> and render 3 unique images </a:t>
            </a:r>
          </a:p>
          <a:p>
            <a:r>
              <a:rPr lang="en-US" dirty="0"/>
              <a:t>Create your own </a:t>
            </a:r>
            <a:r>
              <a:rPr lang="en-US" i="1" dirty="0" err="1"/>
              <a:t>state.tcl</a:t>
            </a:r>
            <a:r>
              <a:rPr lang="en-US" dirty="0"/>
              <a:t> script that loads preset VMD settings for 1 of your images  </a:t>
            </a:r>
          </a:p>
          <a:p>
            <a:r>
              <a:rPr lang="en-US" dirty="0"/>
              <a:t>Create a single frame ’gif’ </a:t>
            </a:r>
          </a:p>
        </p:txBody>
      </p:sp>
    </p:spTree>
    <p:extLst>
      <p:ext uri="{BB962C8B-B14F-4D97-AF65-F5344CB8AC3E}">
        <p14:creationId xmlns:p14="http://schemas.microsoft.com/office/powerpoint/2010/main" val="412889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B788-4E3C-7F49-84A1-90A4190B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3798-C520-294A-8130-D607EFE2A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VMD? </a:t>
            </a:r>
          </a:p>
          <a:p>
            <a:r>
              <a:rPr lang="en-US" dirty="0"/>
              <a:t>What do we use VMD for? </a:t>
            </a:r>
          </a:p>
          <a:p>
            <a:r>
              <a:rPr lang="en-US" dirty="0"/>
              <a:t>Desktop vs on Hyak</a:t>
            </a:r>
          </a:p>
          <a:p>
            <a:r>
              <a:rPr lang="en-US" dirty="0"/>
              <a:t>Rendering Images </a:t>
            </a:r>
          </a:p>
          <a:p>
            <a:r>
              <a:rPr lang="en-US" dirty="0"/>
              <a:t>TCL Scripting</a:t>
            </a:r>
          </a:p>
          <a:p>
            <a:r>
              <a:rPr lang="en-US" dirty="0"/>
              <a:t>Creating gifs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1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A6C2-DCBA-4949-88DE-CD95D04A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used VMD?/ What have you used it for?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BE6CA8-DC1D-0640-A756-D5AB9323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67" y="1690688"/>
            <a:ext cx="8847666" cy="44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A037-DD64-AA46-B0E9-D2A724DF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use VMD for?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4291-F244-5D4F-9E4B-232B25BB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Doesn’t look like much, but its super powerful </a:t>
            </a:r>
            <a:r>
              <a:rPr lang="en-US" i="1" dirty="0">
                <a:sym typeface="Wingdings" pitchFamily="2" charset="2"/>
              </a:rPr>
              <a:t>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3D graphics – publication ready images of the systems we work with</a:t>
            </a:r>
          </a:p>
          <a:p>
            <a:pPr lvl="1"/>
            <a:r>
              <a:rPr lang="en-US" dirty="0"/>
              <a:t>Attractive to use in presentations/papers </a:t>
            </a:r>
          </a:p>
          <a:p>
            <a:endParaRPr lang="en-US" dirty="0"/>
          </a:p>
          <a:p>
            <a:r>
              <a:rPr lang="en-US" dirty="0"/>
              <a:t>Quick Scripting  (TCL) </a:t>
            </a:r>
          </a:p>
          <a:p>
            <a:endParaRPr lang="en-US" dirty="0"/>
          </a:p>
          <a:p>
            <a:r>
              <a:rPr lang="en-US" dirty="0"/>
              <a:t>Some molecular functionality (similar to some simple </a:t>
            </a:r>
            <a:r>
              <a:rPr lang="en-US" dirty="0" err="1"/>
              <a:t>gmx</a:t>
            </a:r>
            <a:r>
              <a:rPr lang="en-US" dirty="0"/>
              <a:t> tools: radial distribution functions, </a:t>
            </a:r>
            <a:r>
              <a:rPr lang="en-US" dirty="0" err="1"/>
              <a:t>rmsd</a:t>
            </a:r>
            <a:r>
              <a:rPr lang="en-US" dirty="0"/>
              <a:t>, etc.)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6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DBFA-F19B-EF40-8FDF-AB5A6557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VMD?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C232-FE04-2442-96A0-0E162284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Installed on Hyak(</a:t>
            </a:r>
            <a:r>
              <a:rPr lang="en-US" dirty="0" err="1"/>
              <a:t>ikt</a:t>
            </a:r>
            <a:r>
              <a:rPr lang="en-US" dirty="0"/>
              <a:t> and </a:t>
            </a:r>
            <a:r>
              <a:rPr lang="en-US" dirty="0" err="1"/>
              <a:t>mox</a:t>
            </a:r>
            <a:r>
              <a:rPr lang="en-US" dirty="0"/>
              <a:t>) -&gt; if you don’t have these paths contact someone in PRG </a:t>
            </a:r>
          </a:p>
          <a:p>
            <a:pPr lvl="1"/>
            <a:r>
              <a:rPr lang="en-US" dirty="0"/>
              <a:t>Hardware requirements</a:t>
            </a:r>
            <a:r>
              <a:rPr lang="en-US" b="1" dirty="0"/>
              <a:t>: </a:t>
            </a:r>
          </a:p>
          <a:p>
            <a:pPr lvl="2"/>
            <a:r>
              <a:rPr lang="en-US" b="1" dirty="0"/>
              <a:t>MAC: </a:t>
            </a:r>
            <a:r>
              <a:rPr lang="en-US" b="1" dirty="0" err="1"/>
              <a:t>XQuartz</a:t>
            </a:r>
            <a:r>
              <a:rPr lang="en-US" b="1" dirty="0"/>
              <a:t> version 2.7.8</a:t>
            </a:r>
          </a:p>
          <a:p>
            <a:pPr lvl="2"/>
            <a:r>
              <a:rPr lang="en-US" b="1" dirty="0"/>
              <a:t>Windows: </a:t>
            </a:r>
            <a:r>
              <a:rPr lang="en-US" b="1" dirty="0" err="1"/>
              <a:t>Xming</a:t>
            </a:r>
            <a:r>
              <a:rPr lang="en-US" b="1" dirty="0"/>
              <a:t> (newest version should work) </a:t>
            </a:r>
          </a:p>
          <a:p>
            <a:r>
              <a:rPr lang="en-US" dirty="0"/>
              <a:t>It is MUCH faster on a desktop</a:t>
            </a:r>
          </a:p>
          <a:p>
            <a:pPr lvl="1"/>
            <a:r>
              <a:rPr lang="en-US" i="1" dirty="0"/>
              <a:t>Especially on a Mac </a:t>
            </a:r>
          </a:p>
          <a:p>
            <a:pPr lvl="1"/>
            <a:r>
              <a:rPr lang="en-US" dirty="0"/>
              <a:t>Undergrads: we have 2 shared computers in B17 you can use if you’re having trouble setting it up on your own! </a:t>
            </a:r>
          </a:p>
        </p:txBody>
      </p:sp>
    </p:spTree>
    <p:extLst>
      <p:ext uri="{BB962C8B-B14F-4D97-AF65-F5344CB8AC3E}">
        <p14:creationId xmlns:p14="http://schemas.microsoft.com/office/powerpoint/2010/main" val="384087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F061-882A-2245-8D72-8206D2EC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2EEE-8036-C44D-BFD9-B3C4D2F14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3" y="1873779"/>
            <a:ext cx="4563533" cy="4619096"/>
          </a:xfrm>
        </p:spPr>
        <p:txBody>
          <a:bodyPr/>
          <a:lstStyle/>
          <a:p>
            <a:r>
              <a:rPr lang="en-US" dirty="0"/>
              <a:t>Resources for becoming familiar with atom selection</a:t>
            </a:r>
          </a:p>
          <a:p>
            <a:r>
              <a:rPr lang="en-US" dirty="0"/>
              <a:t>Resource: </a:t>
            </a:r>
            <a:r>
              <a:rPr lang="en-US" dirty="0">
                <a:hlinkClick r:id="rId2"/>
              </a:rPr>
              <a:t>https://www.ks.uiuc.edu/Research/vmd/vmd-1.3/ug/node132.html</a:t>
            </a:r>
            <a:endParaRPr lang="en-US" dirty="0"/>
          </a:p>
          <a:p>
            <a:r>
              <a:rPr lang="en-US" dirty="0"/>
              <a:t>Not “intuitive”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19174E-0850-EA45-82AB-684DA665F8C2}"/>
              </a:ext>
            </a:extLst>
          </p:cNvPr>
          <p:cNvSpPr txBox="1">
            <a:spLocks/>
          </p:cNvSpPr>
          <p:nvPr/>
        </p:nvSpPr>
        <p:spPr>
          <a:xfrm>
            <a:off x="6096000" y="475457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Lazy way (Sarah’s way):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885C0-56D2-B944-9348-5F7474F90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" t="371"/>
          <a:stretch/>
        </p:blipFill>
        <p:spPr>
          <a:xfrm>
            <a:off x="6360459" y="1344705"/>
            <a:ext cx="4083010" cy="51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2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1D62F58-795A-9741-9E5C-F5380D1F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54" y="1213349"/>
            <a:ext cx="5181600" cy="4483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DEE17-9331-964C-8875-8EF0F93B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" y="155045"/>
            <a:ext cx="10515600" cy="1325563"/>
          </a:xfrm>
        </p:spPr>
        <p:txBody>
          <a:bodyPr/>
          <a:lstStyle/>
          <a:p>
            <a:r>
              <a:rPr lang="en-US" dirty="0"/>
              <a:t>Rendering Images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87D5B7-AE08-504D-A9E6-9A4802BD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439" y="1402822"/>
            <a:ext cx="4783668" cy="413881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183E50-F99D-B94C-A4A1-7E3B52523354}"/>
              </a:ext>
            </a:extLst>
          </p:cNvPr>
          <p:cNvSpPr txBox="1">
            <a:spLocks/>
          </p:cNvSpPr>
          <p:nvPr/>
        </p:nvSpPr>
        <p:spPr>
          <a:xfrm>
            <a:off x="207430" y="1558395"/>
            <a:ext cx="4783668" cy="49344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Rendered with </a:t>
            </a:r>
            <a:r>
              <a:rPr lang="en-US" i="1" dirty="0"/>
              <a:t>Snapshot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dirty="0"/>
              <a:t>PROS: </a:t>
            </a:r>
            <a:r>
              <a:rPr lang="en-US" dirty="0"/>
              <a:t>renders exactly as shown on desktop, renders quickly </a:t>
            </a:r>
          </a:p>
          <a:p>
            <a:r>
              <a:rPr lang="en-US" b="1" dirty="0"/>
              <a:t>CONS: </a:t>
            </a:r>
            <a:r>
              <a:rPr lang="en-US" dirty="0"/>
              <a:t>not great quality</a:t>
            </a:r>
            <a:r>
              <a:rPr lang="en-US" b="1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D0C0E9-5F68-EF44-8A40-E61F680261C2}"/>
              </a:ext>
            </a:extLst>
          </p:cNvPr>
          <p:cNvSpPr txBox="1">
            <a:spLocks/>
          </p:cNvSpPr>
          <p:nvPr/>
        </p:nvSpPr>
        <p:spPr>
          <a:xfrm>
            <a:off x="4834488" y="1521488"/>
            <a:ext cx="4783668" cy="49344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Rendered with </a:t>
            </a:r>
            <a:r>
              <a:rPr lang="en-US" i="1" dirty="0"/>
              <a:t>Tachyon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dirty="0"/>
              <a:t>PROS: </a:t>
            </a:r>
            <a:r>
              <a:rPr lang="en-US" dirty="0"/>
              <a:t>renders nicer, control over shading/colors </a:t>
            </a:r>
          </a:p>
          <a:p>
            <a:r>
              <a:rPr lang="en-US" b="1" dirty="0"/>
              <a:t>CONS: </a:t>
            </a:r>
            <a:r>
              <a:rPr lang="en-US" dirty="0"/>
              <a:t>takes longer to render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01F55D-6CE3-B047-AC02-3126890A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414" y="2133361"/>
            <a:ext cx="3151373" cy="20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3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4CDD-7EA1-4C44-A2EF-07D70988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5" y="177136"/>
            <a:ext cx="12015215" cy="1325563"/>
          </a:xfrm>
        </p:spPr>
        <p:txBody>
          <a:bodyPr/>
          <a:lstStyle/>
          <a:p>
            <a:r>
              <a:rPr lang="en-US" dirty="0"/>
              <a:t>Control shading/lighting (Tachyon Rendering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FDD2-69EE-3448-A344-AB8336815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1843913"/>
            <a:ext cx="80497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Without Shading/Lighting	 Shading/Lighting 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03D2-6C98-AA40-8148-1521C4A4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3" y="2661898"/>
            <a:ext cx="4645152" cy="4018966"/>
          </a:xfrm>
          <a:prstGeom prst="rect">
            <a:avLst/>
          </a:prstGeom>
        </p:spPr>
      </p:pic>
      <p:pic>
        <p:nvPicPr>
          <p:cNvPr id="8" name="Picture 7" descr="A picture containing doughnut&#10;&#10;Description automatically generated">
            <a:extLst>
              <a:ext uri="{FF2B5EF4-FFF2-40B4-BE49-F238E27FC236}">
                <a16:creationId xmlns:a16="http://schemas.microsoft.com/office/drawing/2014/main" id="{3050D205-9C79-5D44-B447-A3848BF7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2" y="2661897"/>
            <a:ext cx="4645152" cy="401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26F50-9ADA-9E4B-BF79-C253C33F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872" y="1426464"/>
            <a:ext cx="2167399" cy="5075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EB83C6-0815-6345-8C89-4032D3F4D3F4}"/>
              </a:ext>
            </a:extLst>
          </p:cNvPr>
          <p:cNvSpPr/>
          <p:nvPr/>
        </p:nvSpPr>
        <p:spPr>
          <a:xfrm>
            <a:off x="9780694" y="4671380"/>
            <a:ext cx="1777322" cy="485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4854-A51D-AF40-9BDA-AEED7DBF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TCL commands to control your viewing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2C307-5F93-2C45-9952-84A0AA5D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833032"/>
            <a:ext cx="5765800" cy="5024967"/>
          </a:xfrm>
        </p:spPr>
        <p:txBody>
          <a:bodyPr>
            <a:normAutofit fontScale="92500"/>
          </a:bodyPr>
          <a:lstStyle/>
          <a:p>
            <a:r>
              <a:rPr lang="en-US" dirty="0"/>
              <a:t>Not super intuitive– new language</a:t>
            </a:r>
          </a:p>
          <a:p>
            <a:r>
              <a:rPr lang="en-US" dirty="0"/>
              <a:t>Resources: </a:t>
            </a:r>
          </a:p>
          <a:p>
            <a:pPr lvl="1"/>
            <a:r>
              <a:rPr lang="en-US" dirty="0"/>
              <a:t>Simple Tutorial: 	</a:t>
            </a:r>
            <a:r>
              <a:rPr lang="en-US" dirty="0">
                <a:hlinkClick r:id="rId2"/>
              </a:rPr>
              <a:t>https://www.ks.uiuc.edu/Training/Tutorials/vmd/tutorial-html/node4.html</a:t>
            </a:r>
            <a:endParaRPr lang="en-US" dirty="0"/>
          </a:p>
          <a:p>
            <a:pPr lvl="1"/>
            <a:r>
              <a:rPr lang="en-US" dirty="0"/>
              <a:t>Script Libraries: </a:t>
            </a:r>
            <a:r>
              <a:rPr lang="en-US" dirty="0">
                <a:hlinkClick r:id="rId3"/>
              </a:rPr>
              <a:t>https://www.ks.uiuc.edu/Research/vmd/script_library/</a:t>
            </a:r>
            <a:endParaRPr lang="en-US" dirty="0"/>
          </a:p>
          <a:p>
            <a:pPr lvl="1"/>
            <a:r>
              <a:rPr lang="en-US" dirty="0"/>
              <a:t>Training tutorials: </a:t>
            </a:r>
            <a:r>
              <a:rPr lang="en-US" dirty="0">
                <a:hlinkClick r:id="rId4"/>
              </a:rPr>
              <a:t>http://vintage.fh.huji.ac.il/~ais/vmd_tutorial/VMD_tcl.pdf</a:t>
            </a:r>
            <a:endParaRPr lang="en-US" dirty="0"/>
          </a:p>
          <a:p>
            <a:pPr lvl="1"/>
            <a:r>
              <a:rPr lang="en-US" dirty="0"/>
              <a:t>Exhaustive documentation (</a:t>
            </a:r>
            <a:r>
              <a:rPr lang="en-US" b="1" i="1" dirty="0"/>
              <a:t>this one rules</a:t>
            </a:r>
            <a:r>
              <a:rPr lang="en-US" dirty="0"/>
              <a:t>): </a:t>
            </a:r>
            <a:r>
              <a:rPr lang="en-US" dirty="0">
                <a:hlinkClick r:id="rId5"/>
              </a:rPr>
              <a:t>http://www.ks.uiuc.edu/Training/Tutorials/vmd-imgmv/imgmv/imgmv-tutorial.pdf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B1C5AF-313E-1747-9668-077913824F17}"/>
              </a:ext>
            </a:extLst>
          </p:cNvPr>
          <p:cNvSpPr txBox="1">
            <a:spLocks/>
          </p:cNvSpPr>
          <p:nvPr/>
        </p:nvSpPr>
        <p:spPr>
          <a:xfrm>
            <a:off x="6256866" y="1762654"/>
            <a:ext cx="576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Lazy way: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D4AAC6-5E14-4840-8F41-97BC8AA01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139" y="2794000"/>
            <a:ext cx="5567527" cy="2793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A1E7E2-F4F0-3145-84F3-16F6980486D1}"/>
              </a:ext>
            </a:extLst>
          </p:cNvPr>
          <p:cNvSpPr/>
          <p:nvPr/>
        </p:nvSpPr>
        <p:spPr>
          <a:xfrm>
            <a:off x="6637867" y="4351868"/>
            <a:ext cx="2319866" cy="254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377</Words>
  <Application>Microsoft Macintosh PowerPoint</Application>
  <PresentationFormat>Widescreen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THE VMD</vt:lpstr>
      <vt:lpstr>Outline</vt:lpstr>
      <vt:lpstr>Who has used VMD?/ What have you used it for? </vt:lpstr>
      <vt:lpstr>What do we use VMD for? </vt:lpstr>
      <vt:lpstr>Where to get VMD? </vt:lpstr>
      <vt:lpstr>Atom Selection</vt:lpstr>
      <vt:lpstr>Rendering Images</vt:lpstr>
      <vt:lpstr>Control shading/lighting (Tachyon Rendering ONLY)</vt:lpstr>
      <vt:lpstr>Using TCL commands to control your viewing pane</vt:lpstr>
      <vt:lpstr>Loading in preset TCL scripts</vt:lpstr>
      <vt:lpstr>Making Videos/Gifs 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VMD</dc:title>
  <dc:creator>Sarah Alamdari</dc:creator>
  <cp:lastModifiedBy>Sarah Alamdari</cp:lastModifiedBy>
  <cp:revision>7</cp:revision>
  <cp:lastPrinted>2019-02-22T17:41:18Z</cp:lastPrinted>
  <dcterms:created xsi:type="dcterms:W3CDTF">2019-02-22T17:06:32Z</dcterms:created>
  <dcterms:modified xsi:type="dcterms:W3CDTF">2019-02-22T18:47:43Z</dcterms:modified>
</cp:coreProperties>
</file>